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0"/>
  </p:notesMasterIdLst>
  <p:sldIdLst>
    <p:sldId id="2147479247" r:id="rId2"/>
    <p:sldId id="2147479251" r:id="rId3"/>
    <p:sldId id="2147479252" r:id="rId4"/>
    <p:sldId id="2147479253" r:id="rId5"/>
    <p:sldId id="2147479254" r:id="rId6"/>
    <p:sldId id="2147479255" r:id="rId7"/>
    <p:sldId id="2147479256" r:id="rId8"/>
    <p:sldId id="2147479257"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35FC6-A3BB-4237-B452-C3D34B2995DF}" v="15" dt="2026-02-10T09:41:38.6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8" autoAdjust="0"/>
    <p:restoredTop sz="94660"/>
  </p:normalViewPr>
  <p:slideViewPr>
    <p:cSldViewPr snapToGrid="0">
      <p:cViewPr varScale="1">
        <p:scale>
          <a:sx n="104" d="100"/>
          <a:sy n="104" d="100"/>
        </p:scale>
        <p:origin x="108"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135EE7-D97B-43F2-B9AC-4077D48D2657}" type="datetimeFigureOut">
              <a:rPr lang="it-IT" smtClean="0"/>
              <a:t>10/02/2026</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D7E16-242A-4B38-BD63-76010EA46C91}" type="slidenum">
              <a:rPr lang="it-IT" smtClean="0"/>
              <a:t>‹#›</a:t>
            </a:fld>
            <a:endParaRPr lang="it-IT"/>
          </a:p>
        </p:txBody>
      </p:sp>
    </p:spTree>
    <p:extLst>
      <p:ext uri="{BB962C8B-B14F-4D97-AF65-F5344CB8AC3E}">
        <p14:creationId xmlns:p14="http://schemas.microsoft.com/office/powerpoint/2010/main" val="238443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3135966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98CC6-458C-7CD6-FBE5-B31122F28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CB510-3BEC-E79F-354C-D38F0C558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5093B2-B00B-DD47-BFF5-85C3C57FACD5}"/>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BCADA7A3-6C01-D0B0-DD16-FF3860B5CA07}"/>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8BE168F5-5321-C69C-F251-571195B496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58A42BF0-16C6-3C66-AD0C-3BDD0E812A28}"/>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38F797BE-F221-B489-E081-F52573996623}"/>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228158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C3E4F-2EB8-D335-6838-F3855085B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9C33A-BA98-3AD3-0146-EF32808885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3E59B0-E81F-FA32-29B7-E6FEF215F362}"/>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1FB17AFA-06E5-9212-EC7E-3A402B7079F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A20676E-CACC-23FF-2F18-C8B77F954D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8F496098-C023-7D97-E30C-96151EF4B971}"/>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8178FA1E-ED53-5501-F578-58A74619528A}"/>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4238327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FF273-0775-A4B6-C830-6ADA32C19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296F9-BE05-0E95-4219-743341AEA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E812D1-4B1F-84F8-110D-EB62EB841FE2}"/>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82C8D201-8C97-3949-90CB-F6076342D36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1A68595-4147-ECF7-8F7C-A7E3A7BD8F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7783D17E-8480-9FA3-5630-1C6A9A74AF4D}"/>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506D6A7F-0BBD-86BB-076F-5E78244878E3}"/>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78464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DC508-C556-7827-F01D-7DAB368A4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FD835-49B9-1D34-6F27-42FA48172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7069A0-4AAB-1774-3C60-3010CF719B1B}"/>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E2507E88-E5AA-CB28-19AC-0881A52E5FF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38011980-67CC-EC2D-1F32-4B0BA80A8C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9EECC5EF-333E-D815-3EAB-19C596AA8B2D}"/>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3EB40C13-E7FF-D230-3352-4C3C97318544}"/>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3706901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5179-FEDB-7743-C032-BE2FC1A27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447D1-F10C-DA71-F410-C2C0FE245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8F801-1BDA-52EF-0A9C-598879A7A784}"/>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F63E407-416B-A92F-A352-9A3D1C2B995D}"/>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9664370A-80D2-B54E-78A1-6CC1409914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50713CF4-2644-EF99-0B9C-F14E46E1D53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52D59354-20C2-718B-35EA-F19B37FFA972}"/>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3955873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6DD45-1BE9-DA90-D3D3-CBC2EC98F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E2855D-8B1F-1089-5DA8-B6E351600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85EB6-51D6-03F8-B37E-6433CD6FCD1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D1E3429A-1456-453F-765D-58AFC7472B47}"/>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C10151-AF6D-42A2-A306-93DAA7BCD3DD}"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2/10/2026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FF2042C-B7E7-B709-0A9D-33B6410649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Header Placeholder 5">
            <a:extLst>
              <a:ext uri="{FF2B5EF4-FFF2-40B4-BE49-F238E27FC236}">
                <a16:creationId xmlns:a16="http://schemas.microsoft.com/office/drawing/2014/main" id="{D618BBC8-29B2-53CC-9612-BDC1EE552F80}"/>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Microsoft Office</a:t>
            </a:r>
          </a:p>
        </p:txBody>
      </p:sp>
      <p:sp>
        <p:nvSpPr>
          <p:cNvPr id="7" name="Footer Placeholder 6">
            <a:extLst>
              <a:ext uri="{FF2B5EF4-FFF2-40B4-BE49-F238E27FC236}">
                <a16:creationId xmlns:a16="http://schemas.microsoft.com/office/drawing/2014/main" id="{E9F8B457-54F7-A85E-102F-F2580F9B68BE}"/>
              </a:ext>
            </a:extLst>
          </p:cNvPr>
          <p:cNvSpPr>
            <a:spLocks noGrp="1"/>
          </p:cNvSpPr>
          <p:nvPr>
            <p:ph type="ftr" sz="quarter" idx="4"/>
          </p:nvPr>
        </p:nvSpPr>
        <p:spPr/>
        <p:txBody>
          <a:bodyPr/>
          <a:lstStyle/>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marL="483695" marR="0" lvl="0" indent="0" algn="l" defTabSz="1907644" rtl="0" eaLnBrk="0" fontAlgn="auto" latinLnBrk="0" hangingPunct="0">
              <a:lnSpc>
                <a:spcPct val="100000"/>
              </a:lnSpc>
              <a:spcBef>
                <a:spcPts val="0"/>
              </a:spcBef>
              <a:spcAft>
                <a:spcPts val="0"/>
              </a:spcAft>
              <a:buClrTx/>
              <a:buSzTx/>
              <a:buFontTx/>
              <a:buNone/>
              <a:tabLst/>
              <a:defRPr/>
            </a:pPr>
            <a:r>
              <a:rPr kumimoji="0" lang="en-US" sz="10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Tree>
    <p:extLst>
      <p:ext uri="{BB962C8B-B14F-4D97-AF65-F5344CB8AC3E}">
        <p14:creationId xmlns:p14="http://schemas.microsoft.com/office/powerpoint/2010/main" val="171356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88263" y="497542"/>
            <a:ext cx="11018520" cy="430887"/>
          </a:xfrm>
        </p:spPr>
        <p:txBody>
          <a:bodyPr/>
          <a:lstStyle>
            <a:lvl1pPr>
              <a:defRPr sz="2800">
                <a:solidFill>
                  <a:srgbClr val="000000"/>
                </a:solidFill>
              </a:defRPr>
            </a:lvl1pPr>
          </a:lstStyle>
          <a:p>
            <a:r>
              <a:rPr lang="en-US"/>
              <a:t>Click to edit Master title style</a:t>
            </a:r>
          </a:p>
        </p:txBody>
      </p:sp>
      <p:pic>
        <p:nvPicPr>
          <p:cNvPr id="4" name="MS logo gray - EMF" descr="Microsoft logo, gray text version">
            <a:extLst>
              <a:ext uri="{FF2B5EF4-FFF2-40B4-BE49-F238E27FC236}">
                <a16:creationId xmlns:a16="http://schemas.microsoft.com/office/drawing/2014/main" id="{227530E5-6222-9411-4E47-D5DFAE23619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black">
          <a:xfrm>
            <a:off x="99384" y="100971"/>
            <a:ext cx="1366440" cy="292608"/>
          </a:xfrm>
          <a:prstGeom prst="rect">
            <a:avLst/>
          </a:prstGeom>
        </p:spPr>
      </p:pic>
      <p:sp>
        <p:nvSpPr>
          <p:cNvPr id="5" name="TextBox 4">
            <a:extLst>
              <a:ext uri="{FF2B5EF4-FFF2-40B4-BE49-F238E27FC236}">
                <a16:creationId xmlns:a16="http://schemas.microsoft.com/office/drawing/2014/main" id="{D1327E6B-32A7-FC2B-CA05-13168406AF10}"/>
              </a:ext>
            </a:extLst>
          </p:cNvPr>
          <p:cNvSpPr txBox="1"/>
          <p:nvPr userDrawn="1"/>
        </p:nvSpPr>
        <p:spPr>
          <a:xfrm>
            <a:off x="-67507" y="6495321"/>
            <a:ext cx="2258385" cy="455814"/>
          </a:xfrm>
          <a:prstGeom prst="rect">
            <a:avLst/>
          </a:prstGeom>
          <a:noFill/>
        </p:spPr>
        <p:txBody>
          <a:bodyPr wrap="square" lIns="179259" tIns="143407" rIns="179259" bIns="143407" rtlCol="0">
            <a:spAutoFit/>
          </a:bodyPr>
          <a:lstStyle/>
          <a:p>
            <a:pPr marL="0" marR="0" lvl="0" indent="0" algn="l" defTabSz="914192"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gradFill>
                  <a:gsLst>
                    <a:gs pos="2917">
                      <a:srgbClr val="505050"/>
                    </a:gs>
                    <a:gs pos="30000">
                      <a:srgbClr val="505050"/>
                    </a:gs>
                  </a:gsLst>
                  <a:lin ang="5400000" scaled="0"/>
                </a:gradFill>
                <a:effectLst/>
                <a:uLnTx/>
                <a:uFillTx/>
                <a:latin typeface="Arial Black" panose="020B0A04020102020204" pitchFamily="34" charset="0"/>
                <a:ea typeface="+mn-ea"/>
                <a:cs typeface="+mn-cs"/>
              </a:rPr>
              <a:t>NonSoloSecurity.cloud</a:t>
            </a:r>
            <a:endParaRPr kumimoji="0" lang="it-IT" sz="1400" b="0" i="0" u="none" strike="noStrike" kern="1200" cap="none" spc="0" normalizeH="0" baseline="0" noProof="0" dirty="0">
              <a:ln>
                <a:noFill/>
              </a:ln>
              <a:gradFill>
                <a:gsLst>
                  <a:gs pos="2917">
                    <a:srgbClr val="505050"/>
                  </a:gs>
                  <a:gs pos="30000">
                    <a:srgbClr val="505050"/>
                  </a:gs>
                </a:gsLst>
                <a:lin ang="5400000" scaled="0"/>
              </a:gra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838067987"/>
      </p:ext>
    </p:extLst>
  </p:cSld>
  <p:clrMapOvr>
    <a:masterClrMapping/>
  </p:clrMapOvr>
  <p:transition>
    <p:fade/>
  </p:transition>
  <p:extLst>
    <p:ext uri="{DCECCB84-F9BA-43D5-87BE-67443E8EF086}">
      <p15:sldGuideLst xmlns:p15="http://schemas.microsoft.com/office/powerpoint/2012/main">
        <p15:guide id="3" orient="horz" pos="900">
          <p15:clr>
            <a:srgbClr val="5ACBF0"/>
          </p15:clr>
        </p15:guide>
        <p15:guide id="4" orient="horz" pos="1276">
          <p15:clr>
            <a:srgbClr val="5ACBF0"/>
          </p15:clr>
        </p15:guide>
        <p15:guide id="5"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6424" y="435824"/>
            <a:ext cx="11336039" cy="744014"/>
          </a:xfrm>
          <a:prstGeom prst="rect">
            <a:avLst/>
          </a:prstGeom>
        </p:spPr>
        <p:txBody>
          <a:bodyPr vert="horz" wrap="square" lIns="0" tIns="164592" rIns="0" bIns="0" rtlCol="0" anchor="t">
            <a:noAutofit/>
          </a:bodyPr>
          <a:lstStyle/>
          <a:p>
            <a:r>
              <a:rPr lang="en-US"/>
              <a:t>Click to edit Master title style</a:t>
            </a:r>
          </a:p>
        </p:txBody>
      </p:sp>
      <p:sp>
        <p:nvSpPr>
          <p:cNvPr id="4" name="Text Placeholder 3"/>
          <p:cNvSpPr>
            <a:spLocks noGrp="1"/>
          </p:cNvSpPr>
          <p:nvPr>
            <p:ph type="body" idx="1"/>
          </p:nvPr>
        </p:nvSpPr>
        <p:spPr>
          <a:xfrm>
            <a:off x="437319" y="1866615"/>
            <a:ext cx="11336039" cy="1276484"/>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424605"/>
      </p:ext>
    </p:extLst>
  </p:cSld>
  <p:clrMap bg1="lt1" tx1="dk1" bg2="lt2" tx2="dk2" accent1="accent1" accent2="accent2" accent3="accent3" accent4="accent4" accent5="accent5" accent6="accent6" hlink="hlink" folHlink="folHlink"/>
  <p:sldLayoutIdLst>
    <p:sldLayoutId id="2147483680" r:id="rId1"/>
  </p:sldLayoutIdLst>
  <p:transition>
    <p:fade/>
  </p:transition>
  <p:txStyles>
    <p:titleStyle>
      <a:lvl1pPr algn="l" defTabSz="914367" rtl="0" eaLnBrk="1" latinLnBrk="0" hangingPunct="1">
        <a:lnSpc>
          <a:spcPct val="90000"/>
        </a:lnSpc>
        <a:spcBef>
          <a:spcPct val="0"/>
        </a:spcBef>
        <a:buNone/>
        <a:defRPr lang="en-US" sz="3200" b="0" kern="1200" cap="none" spc="0" baseline="0" dirty="0" smtClean="0">
          <a:ln w="3175">
            <a:noFill/>
          </a:ln>
          <a:solidFill>
            <a:srgbClr val="000000"/>
          </a:solidFill>
          <a:effectLst/>
          <a:latin typeface="+mj-lt"/>
          <a:ea typeface="+mn-ea"/>
          <a:cs typeface="Segoe UI" pitchFamily="34" charset="0"/>
        </a:defRPr>
      </a:lvl1pPr>
    </p:titleStyle>
    <p:body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73">
          <p15:clr>
            <a:srgbClr val="C35EA4"/>
          </p15:clr>
        </p15:guide>
        <p15:guide id="4" pos="1517">
          <p15:clr>
            <a:srgbClr val="C35EA4"/>
          </p15:clr>
        </p15:guide>
        <p15:guide id="5" pos="2608">
          <p15:clr>
            <a:srgbClr val="C35EA4"/>
          </p15:clr>
        </p15:guide>
        <p15:guide id="6" pos="2751">
          <p15:clr>
            <a:srgbClr val="C35EA4"/>
          </p15:clr>
        </p15:guide>
        <p15:guide id="7" pos="3844">
          <p15:clr>
            <a:srgbClr val="C35EA4"/>
          </p15:clr>
        </p15:guide>
        <p15:guide id="8" pos="3989">
          <p15:clr>
            <a:srgbClr val="C35EA4"/>
          </p15:clr>
        </p15:guide>
        <p15:guide id="9" pos="5079">
          <p15:clr>
            <a:srgbClr val="C35EA4"/>
          </p15:clr>
        </p15:guide>
        <p15:guide id="10" pos="5222">
          <p15:clr>
            <a:srgbClr val="C35EA4"/>
          </p15:clr>
        </p15:guide>
        <p15:guide id="11" pos="6317">
          <p15:clr>
            <a:srgbClr val="C35EA4"/>
          </p15:clr>
        </p15:guide>
        <p15:guide id="12" pos="6460">
          <p15:clr>
            <a:srgbClr val="C35EA4"/>
          </p15:clr>
        </p15:guide>
        <p15:guide id="16" pos="274">
          <p15:clr>
            <a:srgbClr val="F26B43"/>
          </p15:clr>
        </p15:guide>
        <p15:guide id="18" orient="horz" pos="758">
          <p15:clr>
            <a:srgbClr val="5ACBF0"/>
          </p15:clr>
        </p15:guide>
        <p15:guide id="19" orient="horz" pos="1372">
          <p15:clr>
            <a:srgbClr val="5ACBF0"/>
          </p15:clr>
        </p15:guide>
        <p15:guide id="20" orient="horz" pos="612">
          <p15:clr>
            <a:srgbClr val="5ACBF0"/>
          </p15:clr>
        </p15:guide>
        <p15:guide id="21" orient="horz" pos="1515">
          <p15:clr>
            <a:srgbClr val="5ACBF0"/>
          </p15:clr>
        </p15:guide>
        <p15:guide id="22" orient="horz" pos="2127">
          <p15:clr>
            <a:srgbClr val="5ACBF0"/>
          </p15:clr>
        </p15:guide>
        <p15:guide id="23" orient="horz" pos="2275">
          <p15:clr>
            <a:srgbClr val="5ACBF0"/>
          </p15:clr>
        </p15:guide>
        <p15:guide id="25" orient="horz" pos="280">
          <p15:clr>
            <a:srgbClr val="F26B43"/>
          </p15:clr>
        </p15:guide>
        <p15:guide id="26" orient="horz" pos="4127">
          <p15:clr>
            <a:srgbClr val="F26B43"/>
          </p15:clr>
        </p15:guide>
        <p15:guide id="27" orient="horz" pos="2889">
          <p15:clr>
            <a:srgbClr val="5ACBF0"/>
          </p15:clr>
        </p15:guide>
        <p15:guide id="28" orient="horz" pos="3032">
          <p15:clr>
            <a:srgbClr val="5ACBF0"/>
          </p15:clr>
        </p15:guide>
        <p15:guide id="29" orient="horz" pos="3648">
          <p15:clr>
            <a:srgbClr val="5ACBF0"/>
          </p15:clr>
        </p15:guide>
        <p15:guide id="30" orient="horz" pos="3792">
          <p15:clr>
            <a:srgbClr val="5ACBF0"/>
          </p15:clr>
        </p15:guide>
        <p15:guide id="31" pos="741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learn.microsoft.com/en-us/office365/servicedescriptions/microsoft-365-service-descriptions/microsoft-365-tenantlevel-services-licensing-guidance/microsoft-purview-service-description" TargetMode="External"/><Relationship Id="rId7" Type="http://schemas.openxmlformats.org/officeDocument/2006/relationships/hyperlink" Target="https://azure.microsoft.com/en-us/pricing/details/purview/" TargetMode="External"/><Relationship Id="rId2" Type="http://schemas.openxmlformats.org/officeDocument/2006/relationships/hyperlink" Target="https://www.nonsolosecurity.cloud/about-feliciano-intini/" TargetMode="External"/><Relationship Id="rId1" Type="http://schemas.openxmlformats.org/officeDocument/2006/relationships/slideLayout" Target="../slideLayouts/slideLayout1.xml"/><Relationship Id="rId6" Type="http://schemas.openxmlformats.org/officeDocument/2006/relationships/hyperlink" Target="https://learn.microsoft.com/en-us/purview/purview-billing-models" TargetMode="External"/><Relationship Id="rId5" Type="http://schemas.openxmlformats.org/officeDocument/2006/relationships/hyperlink" Target="https://learn.microsoft.com/en-us/purview/" TargetMode="External"/><Relationship Id="rId4" Type="http://schemas.openxmlformats.org/officeDocument/2006/relationships/hyperlink" Target="https://cdn-dynmedia-1.microsoft.com/is/content/microsoftcorp/microsoft/final/en-us/microsoft-brand/documents/modern-work-plan-comparison-enterpris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26A475C-13BD-43C2-BE67-C66329DFA2A9}"/>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pic>
        <p:nvPicPr>
          <p:cNvPr id="11" name="Picture 10">
            <a:extLst>
              <a:ext uri="{FF2B5EF4-FFF2-40B4-BE49-F238E27FC236}">
                <a16:creationId xmlns:a16="http://schemas.microsoft.com/office/drawing/2014/main" id="{AA13C0CA-64FB-F371-19D0-78BDFB602047}"/>
              </a:ext>
            </a:extLst>
          </p:cNvPr>
          <p:cNvPicPr>
            <a:picLocks noChangeAspect="1"/>
          </p:cNvPicPr>
          <p:nvPr/>
        </p:nvPicPr>
        <p:blipFill>
          <a:blip r:embed="rId3"/>
          <a:stretch>
            <a:fillRect/>
          </a:stretch>
        </p:blipFill>
        <p:spPr>
          <a:xfrm>
            <a:off x="38556" y="5897485"/>
            <a:ext cx="2097090" cy="558829"/>
          </a:xfrm>
          <a:prstGeom prst="rect">
            <a:avLst/>
          </a:prstGeom>
        </p:spPr>
      </p:pic>
      <p:sp>
        <p:nvSpPr>
          <p:cNvPr id="10" name="Title 1">
            <a:extLst>
              <a:ext uri="{FF2B5EF4-FFF2-40B4-BE49-F238E27FC236}">
                <a16:creationId xmlns:a16="http://schemas.microsoft.com/office/drawing/2014/main" id="{36CC57A7-D6CA-EC2D-E15A-44743312CCEF}"/>
              </a:ext>
            </a:extLst>
          </p:cNvPr>
          <p:cNvSpPr>
            <a:spLocks noGrp="1"/>
          </p:cNvSpPr>
          <p:nvPr>
            <p:ph type="title"/>
          </p:nvPr>
        </p:nvSpPr>
        <p:spPr>
          <a:xfrm>
            <a:off x="169491" y="446022"/>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(1/2)</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5" name="Picture 4">
            <a:extLst>
              <a:ext uri="{FF2B5EF4-FFF2-40B4-BE49-F238E27FC236}">
                <a16:creationId xmlns:a16="http://schemas.microsoft.com/office/drawing/2014/main" id="{2461AAEB-1BCB-CB45-26F6-01BCB4E06C43}"/>
              </a:ext>
            </a:extLst>
          </p:cNvPr>
          <p:cNvPicPr>
            <a:picLocks noChangeAspect="1"/>
          </p:cNvPicPr>
          <p:nvPr/>
        </p:nvPicPr>
        <p:blipFill>
          <a:blip r:embed="rId4"/>
          <a:stretch>
            <a:fillRect/>
          </a:stretch>
        </p:blipFill>
        <p:spPr>
          <a:xfrm>
            <a:off x="2249645" y="0"/>
            <a:ext cx="9914283" cy="6858000"/>
          </a:xfrm>
          <a:prstGeom prst="rect">
            <a:avLst/>
          </a:prstGeom>
        </p:spPr>
      </p:pic>
    </p:spTree>
    <p:extLst>
      <p:ext uri="{BB962C8B-B14F-4D97-AF65-F5344CB8AC3E}">
        <p14:creationId xmlns:p14="http://schemas.microsoft.com/office/powerpoint/2010/main" val="183835798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EC7D5-0CE4-BD69-B9AD-F969484D6F9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0AB8B03-317E-2B69-73F1-FC76F3AB61DF}"/>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pic>
        <p:nvPicPr>
          <p:cNvPr id="11" name="Picture 10">
            <a:extLst>
              <a:ext uri="{FF2B5EF4-FFF2-40B4-BE49-F238E27FC236}">
                <a16:creationId xmlns:a16="http://schemas.microsoft.com/office/drawing/2014/main" id="{C8BE4FA7-0B2A-DF89-02F8-924E0FF99D40}"/>
              </a:ext>
            </a:extLst>
          </p:cNvPr>
          <p:cNvPicPr>
            <a:picLocks noChangeAspect="1"/>
          </p:cNvPicPr>
          <p:nvPr/>
        </p:nvPicPr>
        <p:blipFill>
          <a:blip r:embed="rId3"/>
          <a:stretch>
            <a:fillRect/>
          </a:stretch>
        </p:blipFill>
        <p:spPr>
          <a:xfrm>
            <a:off x="38556" y="5897485"/>
            <a:ext cx="2097090" cy="558829"/>
          </a:xfrm>
          <a:prstGeom prst="rect">
            <a:avLst/>
          </a:prstGeom>
        </p:spPr>
      </p:pic>
      <p:sp>
        <p:nvSpPr>
          <p:cNvPr id="10" name="Title 1">
            <a:extLst>
              <a:ext uri="{FF2B5EF4-FFF2-40B4-BE49-F238E27FC236}">
                <a16:creationId xmlns:a16="http://schemas.microsoft.com/office/drawing/2014/main" id="{26CFEE3F-C9CA-0221-D7DD-9CFEC8D1397C}"/>
              </a:ext>
            </a:extLst>
          </p:cNvPr>
          <p:cNvSpPr>
            <a:spLocks noGrp="1"/>
          </p:cNvSpPr>
          <p:nvPr>
            <p:ph type="title"/>
          </p:nvPr>
        </p:nvSpPr>
        <p:spPr>
          <a:xfrm>
            <a:off x="175328" y="432371"/>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(2/2)</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4" name="Picture 3">
            <a:extLst>
              <a:ext uri="{FF2B5EF4-FFF2-40B4-BE49-F238E27FC236}">
                <a16:creationId xmlns:a16="http://schemas.microsoft.com/office/drawing/2014/main" id="{645C1855-408F-FB05-5825-953B959C56F5}"/>
              </a:ext>
            </a:extLst>
          </p:cNvPr>
          <p:cNvPicPr>
            <a:picLocks noChangeAspect="1"/>
          </p:cNvPicPr>
          <p:nvPr/>
        </p:nvPicPr>
        <p:blipFill>
          <a:blip r:embed="rId4"/>
          <a:stretch>
            <a:fillRect/>
          </a:stretch>
        </p:blipFill>
        <p:spPr>
          <a:xfrm>
            <a:off x="2400618" y="656649"/>
            <a:ext cx="9752826" cy="5544701"/>
          </a:xfrm>
          <a:prstGeom prst="rect">
            <a:avLst/>
          </a:prstGeom>
        </p:spPr>
      </p:pic>
    </p:spTree>
    <p:extLst>
      <p:ext uri="{BB962C8B-B14F-4D97-AF65-F5344CB8AC3E}">
        <p14:creationId xmlns:p14="http://schemas.microsoft.com/office/powerpoint/2010/main" val="248555949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06AF-7A1C-0470-C9AA-0988079F642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C19798D-0558-7109-F0EE-8A5C6AB819B6}"/>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sp>
        <p:nvSpPr>
          <p:cNvPr id="10" name="Title 1">
            <a:extLst>
              <a:ext uri="{FF2B5EF4-FFF2-40B4-BE49-F238E27FC236}">
                <a16:creationId xmlns:a16="http://schemas.microsoft.com/office/drawing/2014/main" id="{F93E4684-18FC-3BDA-0168-B1E3FCBC7EE7}"/>
              </a:ext>
            </a:extLst>
          </p:cNvPr>
          <p:cNvSpPr>
            <a:spLocks noGrp="1"/>
          </p:cNvSpPr>
          <p:nvPr>
            <p:ph type="title"/>
          </p:nvPr>
        </p:nvSpPr>
        <p:spPr>
          <a:xfrm>
            <a:off x="293109" y="403600"/>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 detailed view (1/5)</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5" name="Picture 4">
            <a:extLst>
              <a:ext uri="{FF2B5EF4-FFF2-40B4-BE49-F238E27FC236}">
                <a16:creationId xmlns:a16="http://schemas.microsoft.com/office/drawing/2014/main" id="{5E42A1E0-DA73-D49F-F6DA-C1BCC7435508}"/>
              </a:ext>
            </a:extLst>
          </p:cNvPr>
          <p:cNvPicPr>
            <a:picLocks noChangeAspect="1"/>
          </p:cNvPicPr>
          <p:nvPr/>
        </p:nvPicPr>
        <p:blipFill>
          <a:blip r:embed="rId3"/>
          <a:stretch>
            <a:fillRect/>
          </a:stretch>
        </p:blipFill>
        <p:spPr>
          <a:xfrm>
            <a:off x="2223296" y="320245"/>
            <a:ext cx="9968704" cy="6217509"/>
          </a:xfrm>
          <a:prstGeom prst="rect">
            <a:avLst/>
          </a:prstGeom>
        </p:spPr>
      </p:pic>
    </p:spTree>
    <p:extLst>
      <p:ext uri="{BB962C8B-B14F-4D97-AF65-F5344CB8AC3E}">
        <p14:creationId xmlns:p14="http://schemas.microsoft.com/office/powerpoint/2010/main" val="100795945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12B6D-E3B7-609F-529C-8777C8F42F2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C0DB92B-BE29-E91B-8867-2A366C5085A8}"/>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sp>
        <p:nvSpPr>
          <p:cNvPr id="10" name="Title 1">
            <a:extLst>
              <a:ext uri="{FF2B5EF4-FFF2-40B4-BE49-F238E27FC236}">
                <a16:creationId xmlns:a16="http://schemas.microsoft.com/office/drawing/2014/main" id="{5CB16D26-5B19-1D29-84D6-812CFBF0DA9F}"/>
              </a:ext>
            </a:extLst>
          </p:cNvPr>
          <p:cNvSpPr>
            <a:spLocks noGrp="1"/>
          </p:cNvSpPr>
          <p:nvPr>
            <p:ph type="title"/>
          </p:nvPr>
        </p:nvSpPr>
        <p:spPr>
          <a:xfrm>
            <a:off x="293109" y="422011"/>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 detailed view (2/5)</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4" name="Picture 3">
            <a:extLst>
              <a:ext uri="{FF2B5EF4-FFF2-40B4-BE49-F238E27FC236}">
                <a16:creationId xmlns:a16="http://schemas.microsoft.com/office/drawing/2014/main" id="{1CAD5526-6422-BE5E-1A3B-4888A7DB4CC3}"/>
              </a:ext>
            </a:extLst>
          </p:cNvPr>
          <p:cNvPicPr>
            <a:picLocks noChangeAspect="1"/>
          </p:cNvPicPr>
          <p:nvPr/>
        </p:nvPicPr>
        <p:blipFill>
          <a:blip r:embed="rId3"/>
          <a:stretch>
            <a:fillRect/>
          </a:stretch>
        </p:blipFill>
        <p:spPr>
          <a:xfrm>
            <a:off x="2135646" y="1607312"/>
            <a:ext cx="9944399" cy="3643375"/>
          </a:xfrm>
          <a:prstGeom prst="rect">
            <a:avLst/>
          </a:prstGeom>
        </p:spPr>
      </p:pic>
    </p:spTree>
    <p:extLst>
      <p:ext uri="{BB962C8B-B14F-4D97-AF65-F5344CB8AC3E}">
        <p14:creationId xmlns:p14="http://schemas.microsoft.com/office/powerpoint/2010/main" val="419708351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86469-60A0-5764-ADE9-9409100DA1D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2165966-ED5C-3CAA-5C22-9C0DBAFD832C}"/>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sp>
        <p:nvSpPr>
          <p:cNvPr id="10" name="Title 1">
            <a:extLst>
              <a:ext uri="{FF2B5EF4-FFF2-40B4-BE49-F238E27FC236}">
                <a16:creationId xmlns:a16="http://schemas.microsoft.com/office/drawing/2014/main" id="{7558A976-5CA6-72D0-C492-6C9FB95B3582}"/>
              </a:ext>
            </a:extLst>
          </p:cNvPr>
          <p:cNvSpPr>
            <a:spLocks noGrp="1"/>
          </p:cNvSpPr>
          <p:nvPr>
            <p:ph type="title"/>
          </p:nvPr>
        </p:nvSpPr>
        <p:spPr>
          <a:xfrm>
            <a:off x="293109" y="422010"/>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 detailed view (3/5)</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5" name="Picture 4">
            <a:extLst>
              <a:ext uri="{FF2B5EF4-FFF2-40B4-BE49-F238E27FC236}">
                <a16:creationId xmlns:a16="http://schemas.microsoft.com/office/drawing/2014/main" id="{9115DDC8-C471-7414-162D-C032D20F1953}"/>
              </a:ext>
            </a:extLst>
          </p:cNvPr>
          <p:cNvPicPr>
            <a:picLocks noChangeAspect="1"/>
          </p:cNvPicPr>
          <p:nvPr/>
        </p:nvPicPr>
        <p:blipFill>
          <a:blip r:embed="rId3"/>
          <a:stretch>
            <a:fillRect/>
          </a:stretch>
        </p:blipFill>
        <p:spPr>
          <a:xfrm>
            <a:off x="2450491" y="42958"/>
            <a:ext cx="9663831" cy="6772083"/>
          </a:xfrm>
          <a:prstGeom prst="rect">
            <a:avLst/>
          </a:prstGeom>
        </p:spPr>
      </p:pic>
    </p:spTree>
    <p:extLst>
      <p:ext uri="{BB962C8B-B14F-4D97-AF65-F5344CB8AC3E}">
        <p14:creationId xmlns:p14="http://schemas.microsoft.com/office/powerpoint/2010/main" val="182569223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1381B-756B-F94E-8BB8-A02885A9939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5BB30F7-55A2-902E-C8A9-B61A6BB20123}"/>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sp>
        <p:nvSpPr>
          <p:cNvPr id="10" name="Title 1">
            <a:extLst>
              <a:ext uri="{FF2B5EF4-FFF2-40B4-BE49-F238E27FC236}">
                <a16:creationId xmlns:a16="http://schemas.microsoft.com/office/drawing/2014/main" id="{B4A55200-E062-F0EB-EDFB-DF2516E04433}"/>
              </a:ext>
            </a:extLst>
          </p:cNvPr>
          <p:cNvSpPr>
            <a:spLocks noGrp="1"/>
          </p:cNvSpPr>
          <p:nvPr>
            <p:ph type="title"/>
          </p:nvPr>
        </p:nvSpPr>
        <p:spPr>
          <a:xfrm>
            <a:off x="293109" y="403599"/>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 detailed view (4/5)</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4" name="Picture 3">
            <a:extLst>
              <a:ext uri="{FF2B5EF4-FFF2-40B4-BE49-F238E27FC236}">
                <a16:creationId xmlns:a16="http://schemas.microsoft.com/office/drawing/2014/main" id="{09E22827-409A-1E2E-00C4-2CB3D5E001B3}"/>
              </a:ext>
            </a:extLst>
          </p:cNvPr>
          <p:cNvPicPr>
            <a:picLocks noChangeAspect="1"/>
          </p:cNvPicPr>
          <p:nvPr/>
        </p:nvPicPr>
        <p:blipFill>
          <a:blip r:embed="rId3"/>
          <a:stretch>
            <a:fillRect/>
          </a:stretch>
        </p:blipFill>
        <p:spPr>
          <a:xfrm>
            <a:off x="2233836" y="222982"/>
            <a:ext cx="9880486" cy="6412035"/>
          </a:xfrm>
          <a:prstGeom prst="rect">
            <a:avLst/>
          </a:prstGeom>
        </p:spPr>
      </p:pic>
    </p:spTree>
    <p:extLst>
      <p:ext uri="{BB962C8B-B14F-4D97-AF65-F5344CB8AC3E}">
        <p14:creationId xmlns:p14="http://schemas.microsoft.com/office/powerpoint/2010/main" val="201433269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E5CB-FC31-CFC9-C3ED-FF4B84674EE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62605C9-5EEE-B4A6-0EA1-9040A47EDE63}"/>
              </a:ext>
            </a:extLst>
          </p:cNvPr>
          <p:cNvSpPr txBox="1"/>
          <p:nvPr/>
        </p:nvSpPr>
        <p:spPr>
          <a:xfrm>
            <a:off x="77678" y="6498553"/>
            <a:ext cx="1774873" cy="213598"/>
          </a:xfrm>
          <a:prstGeom prst="rect">
            <a:avLst/>
          </a:prstGeom>
          <a:noFill/>
        </p:spPr>
        <p:txBody>
          <a:bodyPr wrap="square" lIns="0" tIns="0" rIns="0" bIns="89630" rtlCol="0" anchor="ctr">
            <a:spAutoFit/>
          </a:bodyPr>
          <a:lstStyle/>
          <a:p>
            <a:pPr marL="0" marR="0" lvl="0" indent="0" algn="l" defTabSz="773088" rtl="0" eaLnBrk="1" fontAlgn="auto" latinLnBrk="0" hangingPunct="1">
              <a:lnSpc>
                <a:spcPct val="100000"/>
              </a:lnSpc>
              <a:spcBef>
                <a:spcPts val="0"/>
              </a:spcBef>
              <a:spcAft>
                <a:spcPts val="0"/>
              </a:spcAft>
              <a:buClrTx/>
              <a:buSzTx/>
              <a:buFontTx/>
              <a:buNone/>
              <a:tabLst/>
              <a:defRPr/>
            </a:pPr>
            <a:endParaRPr kumimoji="0" lang="en-US" sz="784" b="0" i="0" u="none" strike="noStrike" kern="1200" cap="none" spc="0" normalizeH="0" baseline="0" noProof="0">
              <a:ln>
                <a:noFill/>
              </a:ln>
              <a:solidFill>
                <a:srgbClr val="FFFFFF">
                  <a:lumMod val="50000"/>
                </a:srgbClr>
              </a:solidFill>
              <a:effectLst/>
              <a:uLnTx/>
              <a:uFillTx/>
              <a:latin typeface="Segoe UI"/>
              <a:ea typeface="+mn-ea"/>
              <a:cs typeface="+mn-cs"/>
            </a:endParaRPr>
          </a:p>
        </p:txBody>
      </p:sp>
      <p:sp>
        <p:nvSpPr>
          <p:cNvPr id="10" name="Title 1">
            <a:extLst>
              <a:ext uri="{FF2B5EF4-FFF2-40B4-BE49-F238E27FC236}">
                <a16:creationId xmlns:a16="http://schemas.microsoft.com/office/drawing/2014/main" id="{1684E06D-8E2E-FFDB-4C2A-9659218506A8}"/>
              </a:ext>
            </a:extLst>
          </p:cNvPr>
          <p:cNvSpPr>
            <a:spLocks noGrp="1"/>
          </p:cNvSpPr>
          <p:nvPr>
            <p:ph type="title"/>
          </p:nvPr>
        </p:nvSpPr>
        <p:spPr>
          <a:xfrm>
            <a:off x="293109" y="415873"/>
            <a:ext cx="1823545" cy="3949584"/>
          </a:xfrm>
        </p:spPr>
        <p:txBody>
          <a:bodyPr/>
          <a:lstStyle/>
          <a:p>
            <a:r>
              <a:rPr lang="en-US" sz="2200" spc="-135">
                <a:solidFill>
                  <a:srgbClr val="1A1A1A"/>
                </a:solidFill>
              </a:rPr>
              <a:t>Microsoft’s data security, data compliance and data governance solutions with </a:t>
            </a:r>
            <a:r>
              <a:rPr lang="en-US" sz="2400" spc="-135">
                <a:solidFill>
                  <a:srgbClr val="0078D4"/>
                </a:solidFill>
              </a:rPr>
              <a:t>Microsoft Purview</a:t>
            </a:r>
            <a:r>
              <a:rPr lang="en-US" sz="2400" spc="-135">
                <a:solidFill>
                  <a:srgbClr val="1A1A1A"/>
                </a:solidFill>
              </a:rPr>
              <a:t>:</a:t>
            </a:r>
            <a:br>
              <a:rPr lang="en-US" sz="2400" spc="-135">
                <a:solidFill>
                  <a:srgbClr val="1A1A1A"/>
                </a:solidFill>
              </a:rPr>
            </a:br>
            <a:r>
              <a:rPr lang="en-US" sz="2400" spc="-135">
                <a:solidFill>
                  <a:srgbClr val="FF0000"/>
                </a:solidFill>
              </a:rPr>
              <a:t>new licensing </a:t>
            </a:r>
            <a:br>
              <a:rPr lang="en-US" sz="2400" spc="-135">
                <a:solidFill>
                  <a:srgbClr val="FF0000"/>
                </a:solidFill>
              </a:rPr>
            </a:br>
            <a:r>
              <a:rPr lang="en-US" sz="2400" spc="-135">
                <a:solidFill>
                  <a:srgbClr val="FF0000"/>
                </a:solidFill>
              </a:rPr>
              <a:t>overview with PAYG – detailed view (5/5)</a:t>
            </a:r>
            <a:br>
              <a:rPr lang="en-US" sz="2400" spc="-135">
                <a:solidFill>
                  <a:srgbClr val="FF0000"/>
                </a:solidFill>
              </a:rPr>
            </a:br>
            <a:r>
              <a:rPr lang="en-US" sz="2400" spc="-135">
                <a:solidFill>
                  <a:schemeClr val="tx1"/>
                </a:solidFill>
              </a:rPr>
              <a:t>(2026-02_v1.0)</a:t>
            </a:r>
            <a:endParaRPr lang="en-US" sz="2400">
              <a:solidFill>
                <a:schemeClr val="tx1"/>
              </a:solidFill>
            </a:endParaRPr>
          </a:p>
        </p:txBody>
      </p:sp>
      <p:pic>
        <p:nvPicPr>
          <p:cNvPr id="4" name="Picture 3">
            <a:extLst>
              <a:ext uri="{FF2B5EF4-FFF2-40B4-BE49-F238E27FC236}">
                <a16:creationId xmlns:a16="http://schemas.microsoft.com/office/drawing/2014/main" id="{6D281448-6F14-A868-1B49-04998C62CA4E}"/>
              </a:ext>
            </a:extLst>
          </p:cNvPr>
          <p:cNvPicPr>
            <a:picLocks noChangeAspect="1"/>
          </p:cNvPicPr>
          <p:nvPr/>
        </p:nvPicPr>
        <p:blipFill>
          <a:blip r:embed="rId3"/>
          <a:stretch>
            <a:fillRect/>
          </a:stretch>
        </p:blipFill>
        <p:spPr>
          <a:xfrm>
            <a:off x="2183731" y="1031791"/>
            <a:ext cx="9953036" cy="4794417"/>
          </a:xfrm>
          <a:prstGeom prst="rect">
            <a:avLst/>
          </a:prstGeom>
        </p:spPr>
      </p:pic>
    </p:spTree>
    <p:extLst>
      <p:ext uri="{BB962C8B-B14F-4D97-AF65-F5344CB8AC3E}">
        <p14:creationId xmlns:p14="http://schemas.microsoft.com/office/powerpoint/2010/main" val="27341789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77F46-BB0C-45CC-8807-2BB07A521AD7}"/>
              </a:ext>
            </a:extLst>
          </p:cNvPr>
          <p:cNvSpPr>
            <a:spLocks noGrp="1"/>
          </p:cNvSpPr>
          <p:nvPr>
            <p:ph type="title"/>
          </p:nvPr>
        </p:nvSpPr>
        <p:spPr/>
        <p:txBody>
          <a:bodyPr/>
          <a:lstStyle/>
          <a:p>
            <a:r>
              <a:rPr lang="en-GB"/>
              <a:t>References, Legend &amp; Disclaimer</a:t>
            </a:r>
          </a:p>
        </p:txBody>
      </p:sp>
      <p:sp>
        <p:nvSpPr>
          <p:cNvPr id="4" name="TextBox 3">
            <a:extLst>
              <a:ext uri="{FF2B5EF4-FFF2-40B4-BE49-F238E27FC236}">
                <a16:creationId xmlns:a16="http://schemas.microsoft.com/office/drawing/2014/main" id="{D6147387-3D43-E0C6-8E43-4552970F522A}"/>
              </a:ext>
            </a:extLst>
          </p:cNvPr>
          <p:cNvSpPr txBox="1"/>
          <p:nvPr/>
        </p:nvSpPr>
        <p:spPr>
          <a:xfrm>
            <a:off x="2077856" y="5461849"/>
            <a:ext cx="8036287" cy="1200329"/>
          </a:xfrm>
          <a:prstGeom prst="rect">
            <a:avLst/>
          </a:prstGeom>
          <a:noFill/>
        </p:spPr>
        <p:txBody>
          <a:bodyPr wrap="square">
            <a:spAutoFit/>
          </a:bodyPr>
          <a:lstStyle/>
          <a:p>
            <a:pPr algn="l">
              <a:buNone/>
            </a:pPr>
            <a:r>
              <a:rPr lang="en-GB" b="0" i="1">
                <a:solidFill>
                  <a:srgbClr val="333333"/>
                </a:solidFill>
                <a:effectLst/>
                <a:latin typeface="Libre Franklin" panose="020F0502020204030204" pitchFamily="2" charset="0"/>
              </a:rPr>
              <a:t>THESE DOCUMENTS ARE PROVIDED “AS IS”, WITHOUT WARRANTY OF ANY KIND, EXPRESS OR IMPLIED. THEY ONLY REPRESENT THE VIEW OF THE AUTHOR (</a:t>
            </a:r>
            <a:r>
              <a:rPr lang="en-GB" b="0" i="1" u="none" strike="noStrike">
                <a:solidFill>
                  <a:srgbClr val="222222"/>
                </a:solidFill>
                <a:effectLst/>
                <a:latin typeface="Libre Franklin" panose="020F0502020204030204" pitchFamily="2" charset="0"/>
                <a:hlinkClick r:id="rId2"/>
              </a:rPr>
              <a:t>ABOUT FELICIANO INTINI</a:t>
            </a:r>
            <a:r>
              <a:rPr lang="en-GB" b="0" i="1">
                <a:solidFill>
                  <a:srgbClr val="333333"/>
                </a:solidFill>
                <a:effectLst/>
                <a:latin typeface="Libre Franklin" panose="020F0502020204030204" pitchFamily="2" charset="0"/>
              </a:rPr>
              <a:t>), WITHOUT ANY REVIEW OR ENDORSEMENT BY MICROSOFT</a:t>
            </a:r>
            <a:endParaRPr lang="en-GB"/>
          </a:p>
        </p:txBody>
      </p:sp>
      <p:sp>
        <p:nvSpPr>
          <p:cNvPr id="6" name="TextBox 5">
            <a:extLst>
              <a:ext uri="{FF2B5EF4-FFF2-40B4-BE49-F238E27FC236}">
                <a16:creationId xmlns:a16="http://schemas.microsoft.com/office/drawing/2014/main" id="{1848F231-FE48-64FF-2D26-45DF6D901E5A}"/>
              </a:ext>
            </a:extLst>
          </p:cNvPr>
          <p:cNvSpPr txBox="1"/>
          <p:nvPr/>
        </p:nvSpPr>
        <p:spPr>
          <a:xfrm>
            <a:off x="588263" y="1254443"/>
            <a:ext cx="8226531" cy="3877985"/>
          </a:xfrm>
          <a:prstGeom prst="rect">
            <a:avLst/>
          </a:prstGeom>
          <a:noFill/>
        </p:spPr>
        <p:txBody>
          <a:bodyPr wrap="square">
            <a:spAutoFit/>
          </a:bodyPr>
          <a:lstStyle/>
          <a:p>
            <a:pPr marL="285750" indent="-285750">
              <a:buFont typeface="Arial" panose="020B0604020202020204" pitchFamily="34" charset="0"/>
              <a:buChar char="•"/>
            </a:pPr>
            <a:r>
              <a:rPr lang="en-GB">
                <a:hlinkClick r:id="rId3"/>
              </a:rPr>
              <a:t>Microsoft Purview service description - Service Descriptions | Microsoft Learn</a:t>
            </a:r>
            <a:endParaRPr lang="en-GB"/>
          </a:p>
          <a:p>
            <a:pPr marL="285750" indent="-285750">
              <a:buFont typeface="Arial" panose="020B0604020202020204" pitchFamily="34" charset="0"/>
              <a:buChar char="•"/>
            </a:pPr>
            <a:endParaRPr lang="en-GB"/>
          </a:p>
          <a:p>
            <a:pPr marL="742950" lvl="1" indent="-285750">
              <a:buFont typeface="Arial" panose="020B0604020202020204" pitchFamily="34" charset="0"/>
              <a:buChar char="•"/>
            </a:pPr>
            <a:r>
              <a:rPr lang="en-GB">
                <a:hlinkClick r:id="rId4"/>
              </a:rPr>
              <a:t>Microsoft 365 Comparison table for Enterprise and Frontline Workers</a:t>
            </a: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hlinkClick r:id="rId5"/>
              </a:rPr>
              <a:t>Microsoft Purview | Microsoft Learn</a:t>
            </a:r>
            <a:endParaRPr lang="en-GB"/>
          </a:p>
          <a:p>
            <a:pPr marL="285750" indent="-285750">
              <a:buFont typeface="Arial" panose="020B0604020202020204" pitchFamily="34" charset="0"/>
              <a:buChar char="•"/>
            </a:pPr>
            <a:endParaRPr lang="en-GB"/>
          </a:p>
          <a:p>
            <a:pPr marL="742950" lvl="1" indent="-285750">
              <a:buFont typeface="Arial" panose="020B0604020202020204" pitchFamily="34" charset="0"/>
              <a:buChar char="•"/>
            </a:pPr>
            <a:r>
              <a:rPr lang="en-GB">
                <a:hlinkClick r:id="rId6"/>
              </a:rPr>
              <a:t>Learn about Microsoft Purview billing models | Microsoft Learn</a:t>
            </a:r>
            <a:endParaRPr lang="en-GB"/>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hlinkClick r:id="rId7"/>
              </a:rPr>
              <a:t>Pricing - Microsoft Purview | Microsoft Azure</a:t>
            </a:r>
            <a:endParaRPr lang="en-GB"/>
          </a:p>
          <a:p>
            <a:pPr marL="285750" indent="-285750">
              <a:buFont typeface="Arial" panose="020B0604020202020204" pitchFamily="34" charset="0"/>
              <a:buChar char="•"/>
            </a:pPr>
            <a:endParaRPr lang="en-GB"/>
          </a:p>
          <a:p>
            <a:r>
              <a:rPr lang="en-GB" b="1"/>
              <a:t>Legend:</a:t>
            </a:r>
          </a:p>
          <a:p>
            <a:pPr marL="285750" indent="-285750">
              <a:buFont typeface="Arial" panose="020B0604020202020204" pitchFamily="34" charset="0"/>
              <a:buChar char="•"/>
            </a:pPr>
            <a:r>
              <a:rPr lang="en-GB" sz="1200" b="1"/>
              <a:t>PAYG-PurviewDS</a:t>
            </a:r>
            <a:r>
              <a:rPr lang="en-GB" sz="1200"/>
              <a:t>: Pay-as-you-go billing - Purview Data Security ACR </a:t>
            </a:r>
          </a:p>
          <a:p>
            <a:pPr marL="285750" indent="-285750">
              <a:buFont typeface="Arial" panose="020B0604020202020204" pitchFamily="34" charset="0"/>
              <a:buChar char="•"/>
            </a:pPr>
            <a:r>
              <a:rPr lang="en-GB" sz="1200" b="1"/>
              <a:t>PAYG-PurviewDC</a:t>
            </a:r>
            <a:r>
              <a:rPr lang="en-GB" sz="1200"/>
              <a:t>: Pay-as-you-go billing - Purview Data Compliance ACR </a:t>
            </a:r>
          </a:p>
          <a:p>
            <a:pPr marL="285750" indent="-285750">
              <a:buFont typeface="Arial" panose="020B0604020202020204" pitchFamily="34" charset="0"/>
              <a:buChar char="•"/>
            </a:pPr>
            <a:r>
              <a:rPr lang="en-GB" sz="1200" b="1"/>
              <a:t>PAYG-PurviewDG</a:t>
            </a:r>
            <a:r>
              <a:rPr lang="en-GB" sz="1200"/>
              <a:t>: Pay-as-you-go billing - Purview Data Governance ACR </a:t>
            </a:r>
          </a:p>
          <a:p>
            <a:pPr marL="285750" indent="-285750">
              <a:buFont typeface="Arial" panose="020B0604020202020204" pitchFamily="34" charset="0"/>
              <a:buChar char="•"/>
            </a:pPr>
            <a:r>
              <a:rPr lang="en-GB" sz="1200" b="1"/>
              <a:t>PAYG-Syntex</a:t>
            </a:r>
            <a:r>
              <a:rPr lang="en-GB" sz="1200"/>
              <a:t>: Pay-as-you-go billing – Microsoft Syntex ACR </a:t>
            </a:r>
          </a:p>
        </p:txBody>
      </p:sp>
    </p:spTree>
    <p:extLst>
      <p:ext uri="{BB962C8B-B14F-4D97-AF65-F5344CB8AC3E}">
        <p14:creationId xmlns:p14="http://schemas.microsoft.com/office/powerpoint/2010/main" val="729575156"/>
      </p:ext>
    </p:extLst>
  </p:cSld>
  <p:clrMapOvr>
    <a:masterClrMapping/>
  </p:clrMapOvr>
  <p:transition>
    <p:fade/>
  </p:transition>
</p:sld>
</file>

<file path=ppt/theme/theme1.xml><?xml version="1.0" encoding="utf-8"?>
<a:theme xmlns:a="http://schemas.openxmlformats.org/drawingml/2006/main" name="8_Microsoft 365 PPT Template - 2018">
  <a:themeElements>
    <a:clrScheme name="Custom 4">
      <a:dk1>
        <a:srgbClr val="282828"/>
      </a:dk1>
      <a:lt1>
        <a:srgbClr val="FFFFFF"/>
      </a:lt1>
      <a:dk2>
        <a:srgbClr val="282828"/>
      </a:dk2>
      <a:lt2>
        <a:srgbClr val="FFFFFF"/>
      </a:lt2>
      <a:accent1>
        <a:srgbClr val="0078D4"/>
      </a:accent1>
      <a:accent2>
        <a:srgbClr val="002050"/>
      </a:accent2>
      <a:accent3>
        <a:srgbClr val="939393"/>
      </a:accent3>
      <a:accent4>
        <a:srgbClr val="00BCF2"/>
      </a:accent4>
      <a:accent5>
        <a:srgbClr val="6C6E6C"/>
      </a:accent5>
      <a:accent6>
        <a:srgbClr val="2E2F2E"/>
      </a:accent6>
      <a:hlink>
        <a:srgbClr val="0078D4"/>
      </a:hlink>
      <a:folHlink>
        <a:srgbClr val="0078D4"/>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icrosoft 365 PPT Template 2018_2" id="{01A7FB2A-7862-441E-89D5-C3EE05893CAC}" vid="{DEC62A46-47F5-4825-899D-4E8B117FF7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1234</Words>
  <Application>Microsoft Office PowerPoint</Application>
  <PresentationFormat>Widescreen</PresentationFormat>
  <Paragraphs>59</Paragraphs>
  <Slides>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Arial Black</vt:lpstr>
      <vt:lpstr>Calibri</vt:lpstr>
      <vt:lpstr>Libre Franklin</vt:lpstr>
      <vt:lpstr>Segoe UI</vt:lpstr>
      <vt:lpstr>Segoe UI Semibold</vt:lpstr>
      <vt:lpstr>Wingdings</vt:lpstr>
      <vt:lpstr>8_Microsoft 365 PPT Template - 2018</vt:lpstr>
      <vt:lpstr>Microsoft’s data security, data compliance and data governance solutions with Microsoft Purview: new licensing  overview with PAYG (1/2) (2026-02_v1.0)</vt:lpstr>
      <vt:lpstr>Microsoft’s data security, data compliance and data governance solutions with Microsoft Purview: new licensing  overview with PAYG (2/2) (2026-02_v1.0)</vt:lpstr>
      <vt:lpstr>Microsoft’s data security, data compliance and data governance solutions with Microsoft Purview: new licensing  overview with PAYG – detailed view (1/5) (2026-02_v1.0)</vt:lpstr>
      <vt:lpstr>Microsoft’s data security, data compliance and data governance solutions with Microsoft Purview: new licensing  overview with PAYG – detailed view (2/5) (2026-02_v1.0)</vt:lpstr>
      <vt:lpstr>Microsoft’s data security, data compliance and data governance solutions with Microsoft Purview: new licensing  overview with PAYG – detailed view (3/5) (2026-02_v1.0)</vt:lpstr>
      <vt:lpstr>Microsoft’s data security, data compliance and data governance solutions with Microsoft Purview: new licensing  overview with PAYG – detailed view (4/5) (2026-02_v1.0)</vt:lpstr>
      <vt:lpstr>Microsoft’s data security, data compliance and data governance solutions with Microsoft Purview: new licensing  overview with PAYG – detailed view (5/5) (2026-02_v1.0)</vt:lpstr>
      <vt:lpstr>References, Legend &amp; 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2026-02-10T09:32:50Z</dcterms:created>
  <dcterms:modified xsi:type="dcterms:W3CDTF">2026-02-10T10:14:15Z</dcterms:modified>
</cp:coreProperties>
</file>